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6" r:id="rId3"/>
    <p:sldId id="261" r:id="rId4"/>
    <p:sldId id="294" r:id="rId5"/>
    <p:sldId id="295" r:id="rId6"/>
    <p:sldId id="296" r:id="rId7"/>
    <p:sldId id="264" r:id="rId8"/>
    <p:sldId id="300" r:id="rId9"/>
    <p:sldId id="299" r:id="rId10"/>
    <p:sldId id="301" r:id="rId11"/>
    <p:sldId id="302" r:id="rId12"/>
    <p:sldId id="303" r:id="rId13"/>
    <p:sldId id="293" r:id="rId14"/>
    <p:sldId id="306" r:id="rId15"/>
    <p:sldId id="297" r:id="rId16"/>
    <p:sldId id="307" r:id="rId17"/>
    <p:sldId id="29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B0F0"/>
    <a:srgbClr val="405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6357" autoAdjust="0"/>
  </p:normalViewPr>
  <p:slideViewPr>
    <p:cSldViewPr snapToGrid="0">
      <p:cViewPr varScale="1">
        <p:scale>
          <a:sx n="85" d="100"/>
          <a:sy n="85" d="100"/>
        </p:scale>
        <p:origin x="102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Spring 2020 All Campus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46A204-39D0-44FA-96B1-EFA3AE5C1E47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7467AB-0037-4A83-94FC-41BD23907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20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Spring 2020 All Campus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3211CE-1A9B-4549-AC1C-5342F9B7D7F5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4051B-4D32-45DC-967C-79CD4973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6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403379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69190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180781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1395792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665" y="4473891"/>
            <a:ext cx="6389225" cy="4519638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28468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182468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3347078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649360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569" y="4734229"/>
            <a:ext cx="5608320" cy="3660458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71722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665" y="4473891"/>
            <a:ext cx="6389225" cy="4519638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148340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46482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101302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80228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383637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86880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91726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5413" y="4473892"/>
            <a:ext cx="6450722" cy="4592967"/>
          </a:xfrm>
        </p:spPr>
        <p:txBody>
          <a:bodyPr/>
          <a:lstStyle/>
          <a:p>
            <a:pPr marL="116472">
              <a:lnSpc>
                <a:spcPct val="120000"/>
              </a:lnSpc>
              <a:spcBef>
                <a:spcPts val="204"/>
              </a:spcBef>
              <a:buClr>
                <a:srgbClr val="595959"/>
              </a:buClr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198319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7C3E-5C39-453E-B423-A98A343B4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B9D63-A920-45BD-A6BB-92352EEE3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0C23D-08D8-46E7-93E1-08411765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3939E-87BC-46CA-B939-CAD301BC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C45A1-7436-49F2-AA9D-0ED2BC1D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3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E287-AC2A-4C09-B31D-511610A6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4AD1D-4D68-4BCC-80E2-189A60042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9AB8-B6E8-4736-A247-6A4B1B4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98653-55F3-4434-B6CD-27DF5C4E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2210F-7D45-45C4-B016-12C3E0E7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DEED2-B8A6-411D-9A30-A520D52D4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66A1A-4C7E-41C3-A43B-4743D262D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CCEA8-A545-4371-9A95-919D5EFB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8A41F-197B-40C8-BF33-058B7ACD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4455C-9F5E-4450-8C80-141AD9C2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6F5C-15A3-48F0-B732-47A5D8CA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B0118-5052-483F-A2DE-E7485FC9D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9A81-25B0-4F0F-B26D-FF35E896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BAEB-0A17-4218-90CE-4CDB6D4A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ECBE3-502E-4F6D-BF4D-BCF6FAF7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1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7C97-7816-4DF8-BA4C-BC8C4B1F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C4F16-70F4-4BF4-AB7E-57513AF07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6B56-6221-4BAB-8F0E-038CB85B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CD2F4-9CA3-465C-82DA-C18A7C89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0EB5-7D60-4C75-84AB-9F7CD2EC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23B7-BF8B-4EB4-B7B9-036DCA90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47D5-3D15-4849-918D-CDBD4FFD6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3FA86-B57E-4872-82AF-9D2BCFD97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F6B7C-5BA2-4351-AF77-0F47F71A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94A5-E2F5-4B44-9577-A390524E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DBE74-24B4-4714-B012-00CC5DA6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5D41-A343-4952-97FC-5576EF18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FDAF2-02A5-41A3-9C21-88A8ED06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07DD6-39DD-49F0-A6CF-A95DBD510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07035-94D1-49A0-B111-8B31B0F43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BBBA8-1F7E-4861-BEE6-E95A8D1B9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B5A8A-54E7-4EF1-8D5D-5C55E734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1FF35-D0E2-415D-8FAC-2A75A316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22638-9932-4007-85F8-086D36B0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5019-7CFF-4E7D-9CE0-3C7E7C27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246C5-69F8-4B09-AA30-3AB8FC61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CAD67-F7FC-4C34-9EC7-568FD33C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B3F8B-19A4-46F4-A2E1-A90F61D3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09D40-A5D9-48C7-9B4F-837C8012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AE24B-782A-4C78-BD1F-41A03628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822A6-1C8D-42F9-84C8-17073A99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140E-3FBC-4361-A4EF-B0527089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CD85E-7B9F-4B36-BFDB-C78A1EA7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78460-E3CF-4A17-9FE6-B6A29BB0A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1E83E-5A3C-4ACD-A4E1-0103DD49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57476-C771-4007-8B1E-0FBCF3CF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D2F68-92F5-4475-8A76-DB6727B7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797E-52BB-449D-B035-6C2497D4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C5FC3-0082-460E-B700-7618A43F1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3AF13-EA3D-4E2F-AA25-18692DD93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6E75E-BE65-449B-A89E-C875E024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148C2-64CD-4EA8-8228-B37498EF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67F49-176F-4738-97D9-9ED962A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9B08D-750F-4F23-AE5C-CECD9C24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CE99-45DD-4CFB-946E-B50A93449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0F66F-04ED-436E-A325-A24ACE1C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4306-6CFB-479C-B53C-3E005731DE0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4F5A-EF17-4476-B5C6-3730FFC5A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0F75-694A-4CA9-804A-F4EE5C5DE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59F9-6FBD-4A21-BFBF-AF21A7CE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map-navigation-guide-108942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en/view-image.php?image=254412&amp;picture=airplane-sunset-trave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urak.org/photos/seandreilinger/3712354786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talberthouse/11309750126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csc.edu/media/14986/lets-get-fi-cal-fy24-summer-newsletter.pdf" TargetMode="External"/><Relationship Id="rId5" Type="http://schemas.openxmlformats.org/officeDocument/2006/relationships/hyperlink" Target="https://www.lcsc.edu/media/12622/how-to-attach-an-invoice-to-po-and-notify-ap.pdf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788C2-8FF0-4122-AEE2-1D007A285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3755"/>
            <a:ext cx="9144000" cy="1998027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Expense Object Usage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18FE9-DB90-4557-949E-4C3BD9DE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417" y="3814006"/>
            <a:ext cx="9422295" cy="11900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Calahan McAlister &amp; Beverly Hill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 4</a:t>
            </a:r>
            <a:r>
              <a:rPr lang="en-US" sz="3200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55" y="5625537"/>
            <a:ext cx="2801821" cy="10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7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  <a:endParaRPr lang="en-US" sz="4200" b="1" dirty="0">
              <a:solidFill>
                <a:srgbClr val="003865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5-5570 – One-Time Software &lt; $5k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5-5580 –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Equipment &lt; $2k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5-5650 – Repair &amp; Maintenance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5-5670 – Food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5-5720 - Supplies</a:t>
            </a:r>
          </a:p>
        </p:txBody>
      </p:sp>
    </p:spTree>
    <p:extLst>
      <p:ext uri="{BB962C8B-B14F-4D97-AF65-F5344CB8AC3E}">
        <p14:creationId xmlns:p14="http://schemas.microsoft.com/office/powerpoint/2010/main" val="75249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</a:t>
            </a:r>
            <a:endParaRPr lang="en-US" sz="42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5-5940 – Rentals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5-5995 – Inter-Departmental Expenses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5-5999 – Misc. Expenses</a:t>
            </a:r>
          </a:p>
        </p:txBody>
      </p:sp>
    </p:spTree>
    <p:extLst>
      <p:ext uri="{BB962C8B-B14F-4D97-AF65-F5344CB8AC3E}">
        <p14:creationId xmlns:p14="http://schemas.microsoft.com/office/powerpoint/2010/main" val="336905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Outlay</a:t>
            </a:r>
            <a:endParaRPr lang="en-US" sz="42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5-6410 – Computer Equipment $2k-$4,999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5-6420 – One-Time Software &gt; $5k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5-6499 – Computer Equipment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$5k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5-6520 – Capital Outlay</a:t>
            </a:r>
          </a:p>
        </p:txBody>
      </p:sp>
    </p:spTree>
    <p:extLst>
      <p:ext uri="{BB962C8B-B14F-4D97-AF65-F5344CB8AC3E}">
        <p14:creationId xmlns:p14="http://schemas.microsoft.com/office/powerpoint/2010/main" val="295276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554410-A7BE-454C-8DB6-781305F0CFF3}"/>
              </a:ext>
            </a:extLst>
          </p:cNvPr>
          <p:cNvSpPr/>
          <p:nvPr/>
        </p:nvSpPr>
        <p:spPr>
          <a:xfrm>
            <a:off x="0" y="0"/>
            <a:ext cx="1844351" cy="6858000"/>
          </a:xfrm>
          <a:prstGeom prst="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2136913" y="478971"/>
            <a:ext cx="9682728" cy="722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Object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-20047" y="908221"/>
            <a:ext cx="1895018" cy="2920203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6" y="5608515"/>
            <a:ext cx="1208518" cy="933855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753360" y="1656080"/>
            <a:ext cx="8600440" cy="452088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Commonly used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commonly mis-used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P-Card Object Review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1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22916"/>
            <a:ext cx="4525109" cy="68447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Updates July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82" y="5797706"/>
            <a:ext cx="1208518" cy="933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6096000" y="2153220"/>
            <a:ext cx="4200369" cy="2638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16534-A6D7-4760-8AB7-FCDFB645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7814" y="2153221"/>
            <a:ext cx="3955430" cy="26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22916"/>
            <a:ext cx="4525109" cy="68447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375416" y="252048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MER/PRR UPDATES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82" y="5797706"/>
            <a:ext cx="1208518" cy="933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AA0AF-41FE-4100-851F-A24933AD1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77794" y="1761096"/>
            <a:ext cx="5004492" cy="375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728185-A3C3-43FF-9EB5-44A2EB3FC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5416" y="1761097"/>
            <a:ext cx="5632253" cy="37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1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22916"/>
            <a:ext cx="4525109" cy="68447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375416" y="252048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A/P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82" y="5797706"/>
            <a:ext cx="1208518" cy="933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F5950-50F1-4E85-B8B1-3FC0D09095F4}"/>
              </a:ext>
            </a:extLst>
          </p:cNvPr>
          <p:cNvSpPr txBox="1"/>
          <p:nvPr/>
        </p:nvSpPr>
        <p:spPr>
          <a:xfrm>
            <a:off x="1151466" y="1546579"/>
            <a:ext cx="892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https://www.lcsc.edu/media/12622/how-to-attach-an-invoice-to-po-and-notify-ap.pdf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66C14-03F5-4960-B481-D38DF3CC2A14}"/>
              </a:ext>
            </a:extLst>
          </p:cNvPr>
          <p:cNvSpPr txBox="1"/>
          <p:nvPr/>
        </p:nvSpPr>
        <p:spPr>
          <a:xfrm>
            <a:off x="1264356" y="2192910"/>
            <a:ext cx="6570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A/P please add 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Amanda Taylor, 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Catherine O'Shaughnessy, and 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Calahan McAlister (Temp for now)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comment and tag AP team when receipted (proper QTY and what was received)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Check Request Other (Use with AP/Purchasing Approval Only)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r>
              <a:rPr lang="en-US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Monday Message for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summer newsletter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82" y="1052616"/>
            <a:ext cx="7248436" cy="2828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5518FE9-DB90-4557-949E-4C3BD9DE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62510"/>
            <a:ext cx="12192000" cy="119007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Calahan McAlister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Beverly Hill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4032247" y="4823183"/>
            <a:ext cx="41275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48;p23"/>
          <p:cNvSpPr txBox="1"/>
          <p:nvPr/>
        </p:nvSpPr>
        <p:spPr>
          <a:xfrm>
            <a:off x="0" y="4245610"/>
            <a:ext cx="12192000" cy="6283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you. Questions?</a:t>
            </a:r>
          </a:p>
        </p:txBody>
      </p:sp>
    </p:spTree>
    <p:extLst>
      <p:ext uri="{BB962C8B-B14F-4D97-AF65-F5344CB8AC3E}">
        <p14:creationId xmlns:p14="http://schemas.microsoft.com/office/powerpoint/2010/main" val="194311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554410-A7BE-454C-8DB6-781305F0CFF3}"/>
              </a:ext>
            </a:extLst>
          </p:cNvPr>
          <p:cNvSpPr/>
          <p:nvPr/>
        </p:nvSpPr>
        <p:spPr>
          <a:xfrm>
            <a:off x="0" y="0"/>
            <a:ext cx="1844351" cy="6858000"/>
          </a:xfrm>
          <a:prstGeom prst="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2136913" y="478971"/>
            <a:ext cx="9682728" cy="722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Account Number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-20047" y="908221"/>
            <a:ext cx="1895018" cy="2920203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6" y="5608515"/>
            <a:ext cx="1208518" cy="933855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753360" y="1656080"/>
            <a:ext cx="8600440" cy="452088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3600" dirty="0">
                <a:solidFill>
                  <a:srgbClr val="003865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rgbClr val="003865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rgbClr val="00386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904601</a:t>
            </a: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rgbClr val="003865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55720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3865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Fund -  11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3865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Function – 10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386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Cost Center – 904601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3865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Object – 55720 </a:t>
            </a:r>
          </a:p>
        </p:txBody>
      </p:sp>
    </p:spTree>
    <p:extLst>
      <p:ext uri="{BB962C8B-B14F-4D97-AF65-F5344CB8AC3E}">
        <p14:creationId xmlns:p14="http://schemas.microsoft.com/office/powerpoint/2010/main" val="28024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3865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-10-904601-55720</a:t>
            </a: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account?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number </a:t>
            </a:r>
            <a:r>
              <a:rPr lang="en-US" sz="3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overall designation 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u="sng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number</a:t>
            </a:r>
            <a:r>
              <a:rPr lang="en-US" sz="3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category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Unrestricted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Education Appropriated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–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Unrestricted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Education Local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Restricted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and Contracts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–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Restricted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–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Residence Halls</a:t>
            </a:r>
          </a:p>
        </p:txBody>
      </p:sp>
    </p:spTree>
    <p:extLst>
      <p:ext uri="{BB962C8B-B14F-4D97-AF65-F5344CB8AC3E}">
        <p14:creationId xmlns:p14="http://schemas.microsoft.com/office/powerpoint/2010/main" val="393980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72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54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</a:t>
            </a:r>
            <a:r>
              <a:rPr lang="en-US" sz="4200" dirty="0">
                <a:solidFill>
                  <a:srgbClr val="003865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-904601-55720</a:t>
            </a:r>
            <a:endParaRPr lang="en-US" sz="42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account?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00 - General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– Instruction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– Research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– Library 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Institutional Support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– Academic Support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– Scholarships 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Auxiliary  </a:t>
            </a:r>
            <a:endParaRPr lang="en-US" sz="36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0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Center		</a:t>
            </a:r>
            <a:r>
              <a:rPr lang="en-US" sz="54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11-10-</a:t>
            </a:r>
            <a:r>
              <a:rPr lang="en-US" sz="4200" dirty="0">
                <a:solidFill>
                  <a:srgbClr val="00386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904601</a:t>
            </a:r>
            <a:r>
              <a:rPr lang="en-US" sz="4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-55720</a:t>
            </a:r>
            <a:endParaRPr lang="en-US" sz="42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oversees the account?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3 numbers </a:t>
            </a:r>
            <a:r>
              <a:rPr lang="en-US" sz="36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department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Note* the 4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 has meaning but will be explained in later training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endParaRPr lang="en-US" sz="36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035 - 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904 – Controller’s Office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 – Human Resources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975 – Athletics – Women’s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976 – Athletics – Men’s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9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en-US" sz="72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54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11-10-904601-</a:t>
            </a:r>
            <a:r>
              <a:rPr lang="en-US" sz="4200" dirty="0">
                <a:solidFill>
                  <a:srgbClr val="003865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55720</a:t>
            </a:r>
            <a:endParaRPr lang="en-US" sz="4200" b="1" dirty="0">
              <a:solidFill>
                <a:srgbClr val="003865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 funds held or grouped?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digit is the classification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Asset ex. </a:t>
            </a:r>
            <a:r>
              <a:rPr lang="en-US" sz="1800" u="sng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0100 – Cash on Hand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Liability ex. </a:t>
            </a:r>
            <a:r>
              <a:rPr lang="en-US" sz="1800" u="sng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0609 – Accounts Payable-Payroll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Fund Balance 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</a:t>
            </a:r>
            <a:r>
              <a:rPr lang="en-US" sz="1800" u="sng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 – Fund Balance (Starting Budget)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Think Balance Sheet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Revenue 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</a:t>
            </a:r>
            <a:r>
              <a:rPr lang="en-US" sz="1800" u="sng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 – Registration Fees</a:t>
            </a:r>
          </a:p>
          <a:p>
            <a:pPr marL="1371600" lvl="2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Expense 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</a:t>
            </a:r>
            <a:r>
              <a:rPr lang="en-US" sz="1800" u="sng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5720 – supplies purchase</a:t>
            </a:r>
          </a:p>
          <a:p>
            <a:pPr marL="1828800" lvl="3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Think 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112397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22916"/>
            <a:ext cx="4525109" cy="68447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Objects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82" y="5797706"/>
            <a:ext cx="1208518" cy="933855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70560" y="1703705"/>
            <a:ext cx="6374674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Outlay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64" y="2671764"/>
            <a:ext cx="4364737" cy="29098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C78E5C-BAC8-434B-9246-00BE459A3D14}"/>
              </a:ext>
            </a:extLst>
          </p:cNvPr>
          <p:cNvCxnSpPr/>
          <p:nvPr/>
        </p:nvCxnSpPr>
        <p:spPr>
          <a:xfrm>
            <a:off x="3230880" y="1785257"/>
            <a:ext cx="1114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3352B0-8A33-4DCE-BDF3-CD73139E78B6}"/>
              </a:ext>
            </a:extLst>
          </p:cNvPr>
          <p:cNvCxnSpPr>
            <a:cxnSpLocks/>
          </p:cNvCxnSpPr>
          <p:nvPr/>
        </p:nvCxnSpPr>
        <p:spPr>
          <a:xfrm flipH="1">
            <a:off x="4345577" y="1785257"/>
            <a:ext cx="1" cy="2481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3897AD-A7DD-4692-B819-476F165348AA}"/>
              </a:ext>
            </a:extLst>
          </p:cNvPr>
          <p:cNvCxnSpPr/>
          <p:nvPr/>
        </p:nvCxnSpPr>
        <p:spPr>
          <a:xfrm>
            <a:off x="3230880" y="4267200"/>
            <a:ext cx="1114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490BC4-DEAB-4427-9D76-36E8A3BB4F88}"/>
              </a:ext>
            </a:extLst>
          </p:cNvPr>
          <p:cNvCxnSpPr>
            <a:cxnSpLocks/>
          </p:cNvCxnSpPr>
          <p:nvPr/>
        </p:nvCxnSpPr>
        <p:spPr>
          <a:xfrm>
            <a:off x="4345577" y="3130731"/>
            <a:ext cx="452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F509FA-543A-46A1-9E19-AB725198D046}"/>
              </a:ext>
            </a:extLst>
          </p:cNvPr>
          <p:cNvSpPr txBox="1"/>
          <p:nvPr/>
        </p:nvSpPr>
        <p:spPr>
          <a:xfrm>
            <a:off x="4698462" y="2592122"/>
            <a:ext cx="2215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</a:p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</p:spTree>
    <p:extLst>
      <p:ext uri="{BB962C8B-B14F-4D97-AF65-F5344CB8AC3E}">
        <p14:creationId xmlns:p14="http://schemas.microsoft.com/office/powerpoint/2010/main" val="370392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4200" b="1" dirty="0">
              <a:solidFill>
                <a:srgbClr val="003865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5-5030 – Telephone &amp; Equipment</a:t>
            </a:r>
            <a:endParaRPr lang="en-US" sz="32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5-5150 – Services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5-5180 – Promotions &amp; Publicity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5-5181 – Donation or Sponsorship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NonGov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5-5199 – Independent Contractor Services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5-5210 –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Subscriptions &lt; $5k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5-5241 – IT Services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5-5285 – Software Subscriptions &gt; $5k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5-5275 - Printing</a:t>
            </a:r>
          </a:p>
        </p:txBody>
      </p:sp>
    </p:spTree>
    <p:extLst>
      <p:ext uri="{BB962C8B-B14F-4D97-AF65-F5344CB8AC3E}">
        <p14:creationId xmlns:p14="http://schemas.microsoft.com/office/powerpoint/2010/main" val="422714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80" y="3840108"/>
            <a:ext cx="2001521" cy="3027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88" y="5777610"/>
            <a:ext cx="1208518" cy="9338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0746-5AD4-4BE0-862D-AD73D7C64B3F}"/>
              </a:ext>
            </a:extLst>
          </p:cNvPr>
          <p:cNvSpPr txBox="1">
            <a:spLocks/>
          </p:cNvSpPr>
          <p:nvPr/>
        </p:nvSpPr>
        <p:spPr>
          <a:xfrm>
            <a:off x="458441" y="344550"/>
            <a:ext cx="10608066" cy="11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lang="en-US" sz="42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8"/>
          <p:cNvSpPr>
            <a:spLocks noGrp="1"/>
          </p:cNvSpPr>
          <p:nvPr>
            <p:ph idx="1"/>
          </p:nvPr>
        </p:nvSpPr>
        <p:spPr>
          <a:xfrm>
            <a:off x="670559" y="1703705"/>
            <a:ext cx="10395947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5-5353 – Partial Day Reimbursement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5-5396 – Employee Travel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003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5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11526</TotalTime>
  <Words>615</Words>
  <Application>Microsoft Office PowerPoint</Application>
  <PresentationFormat>Widescreen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Expense Object Usage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State Presentation</dc:title>
  <dc:creator>Logan J. Fowler</dc:creator>
  <cp:lastModifiedBy>Calahan M. McAlister</cp:lastModifiedBy>
  <cp:revision>212</cp:revision>
  <cp:lastPrinted>2024-06-03T21:01:57Z</cp:lastPrinted>
  <dcterms:created xsi:type="dcterms:W3CDTF">2019-11-20T03:49:49Z</dcterms:created>
  <dcterms:modified xsi:type="dcterms:W3CDTF">2024-06-18T23:07:17Z</dcterms:modified>
</cp:coreProperties>
</file>