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93" r:id="rId3"/>
    <p:sldId id="294" r:id="rId4"/>
    <p:sldId id="295" r:id="rId5"/>
    <p:sldId id="296" r:id="rId6"/>
    <p:sldId id="297" r:id="rId7"/>
    <p:sldId id="300" r:id="rId8"/>
    <p:sldId id="298" r:id="rId9"/>
    <p:sldId id="299" r:id="rId10"/>
    <p:sldId id="301" r:id="rId11"/>
    <p:sldId id="302" r:id="rId12"/>
    <p:sldId id="303" r:id="rId13"/>
    <p:sldId id="304" r:id="rId14"/>
    <p:sldId id="305" r:id="rId15"/>
    <p:sldId id="306" r:id="rId16"/>
    <p:sldId id="292"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B0F0"/>
    <a:srgbClr val="4058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51" autoAdjust="0"/>
    <p:restoredTop sz="86318" autoAdjust="0"/>
  </p:normalViewPr>
  <p:slideViewPr>
    <p:cSldViewPr snapToGrid="0">
      <p:cViewPr varScale="1">
        <p:scale>
          <a:sx n="98" d="100"/>
          <a:sy n="98" d="100"/>
        </p:scale>
        <p:origin x="732"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8" d="100"/>
          <a:sy n="78"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kki Swift-Raymond" userId="e26d3720-bba0-4e2f-a155-7b0e6b9c03d8" providerId="ADAL" clId="{279045ED-A217-4128-8304-225C779871A4}"/>
    <pc:docChg chg="custSel modSld">
      <pc:chgData name="Vikki Swift-Raymond" userId="e26d3720-bba0-4e2f-a155-7b0e6b9c03d8" providerId="ADAL" clId="{279045ED-A217-4128-8304-225C779871A4}" dt="2024-12-09T21:24:19.730" v="648" actId="15"/>
      <pc:docMkLst>
        <pc:docMk/>
      </pc:docMkLst>
      <pc:sldChg chg="modSp mod">
        <pc:chgData name="Vikki Swift-Raymond" userId="e26d3720-bba0-4e2f-a155-7b0e6b9c03d8" providerId="ADAL" clId="{279045ED-A217-4128-8304-225C779871A4}" dt="2024-12-02T22:49:21.143" v="5" actId="20577"/>
        <pc:sldMkLst>
          <pc:docMk/>
          <pc:sldMk cId="1009473175" sldId="259"/>
        </pc:sldMkLst>
        <pc:spChg chg="mod">
          <ac:chgData name="Vikki Swift-Raymond" userId="e26d3720-bba0-4e2f-a155-7b0e6b9c03d8" providerId="ADAL" clId="{279045ED-A217-4128-8304-225C779871A4}" dt="2024-12-02T22:49:21.143" v="5" actId="20577"/>
          <ac:spMkLst>
            <pc:docMk/>
            <pc:sldMk cId="1009473175" sldId="259"/>
            <ac:spMk id="3" creationId="{25518FE9-DB90-4557-949E-4C3BD9DE2948}"/>
          </ac:spMkLst>
        </pc:spChg>
      </pc:sldChg>
      <pc:sldChg chg="modSp mod">
        <pc:chgData name="Vikki Swift-Raymond" userId="e26d3720-bba0-4e2f-a155-7b0e6b9c03d8" providerId="ADAL" clId="{279045ED-A217-4128-8304-225C779871A4}" dt="2024-12-02T22:49:51.109" v="9" actId="20577"/>
        <pc:sldMkLst>
          <pc:docMk/>
          <pc:sldMk cId="1127847256" sldId="297"/>
        </pc:sldMkLst>
        <pc:spChg chg="mod">
          <ac:chgData name="Vikki Swift-Raymond" userId="e26d3720-bba0-4e2f-a155-7b0e6b9c03d8" providerId="ADAL" clId="{279045ED-A217-4128-8304-225C779871A4}" dt="2024-12-02T22:49:51.109" v="9" actId="20577"/>
          <ac:spMkLst>
            <pc:docMk/>
            <pc:sldMk cId="1127847256" sldId="297"/>
            <ac:spMk id="19" creationId="{00000000-0000-0000-0000-000000000000}"/>
          </ac:spMkLst>
        </pc:spChg>
      </pc:sldChg>
      <pc:sldChg chg="modNotesTx">
        <pc:chgData name="Vikki Swift-Raymond" userId="e26d3720-bba0-4e2f-a155-7b0e6b9c03d8" providerId="ADAL" clId="{279045ED-A217-4128-8304-225C779871A4}" dt="2024-12-04T05:51:51.012" v="65" actId="6549"/>
        <pc:sldMkLst>
          <pc:docMk/>
          <pc:sldMk cId="2409268704" sldId="298"/>
        </pc:sldMkLst>
      </pc:sldChg>
      <pc:sldChg chg="modSp mod">
        <pc:chgData name="Vikki Swift-Raymond" userId="e26d3720-bba0-4e2f-a155-7b0e6b9c03d8" providerId="ADAL" clId="{279045ED-A217-4128-8304-225C779871A4}" dt="2024-12-04T05:52:42.910" v="106" actId="20577"/>
        <pc:sldMkLst>
          <pc:docMk/>
          <pc:sldMk cId="2024843889" sldId="299"/>
        </pc:sldMkLst>
        <pc:spChg chg="mod">
          <ac:chgData name="Vikki Swift-Raymond" userId="e26d3720-bba0-4e2f-a155-7b0e6b9c03d8" providerId="ADAL" clId="{279045ED-A217-4128-8304-225C779871A4}" dt="2024-12-04T05:52:42.910" v="106" actId="20577"/>
          <ac:spMkLst>
            <pc:docMk/>
            <pc:sldMk cId="2024843889" sldId="299"/>
            <ac:spMk id="19" creationId="{00000000-0000-0000-0000-000000000000}"/>
          </ac:spMkLst>
        </pc:spChg>
      </pc:sldChg>
      <pc:sldChg chg="modSp mod">
        <pc:chgData name="Vikki Swift-Raymond" userId="e26d3720-bba0-4e2f-a155-7b0e6b9c03d8" providerId="ADAL" clId="{279045ED-A217-4128-8304-225C779871A4}" dt="2024-12-09T21:24:19.730" v="648" actId="15"/>
        <pc:sldMkLst>
          <pc:docMk/>
          <pc:sldMk cId="156773836" sldId="300"/>
        </pc:sldMkLst>
        <pc:spChg chg="mod">
          <ac:chgData name="Vikki Swift-Raymond" userId="e26d3720-bba0-4e2f-a155-7b0e6b9c03d8" providerId="ADAL" clId="{279045ED-A217-4128-8304-225C779871A4}" dt="2024-12-09T21:24:19.730" v="648" actId="15"/>
          <ac:spMkLst>
            <pc:docMk/>
            <pc:sldMk cId="156773836" sldId="300"/>
            <ac:spMk id="8" creationId="{E6322F62-89C4-4305-A780-5A206AE82077}"/>
          </ac:spMkLst>
        </pc:spChg>
      </pc:sldChg>
      <pc:sldChg chg="modSp mod">
        <pc:chgData name="Vikki Swift-Raymond" userId="e26d3720-bba0-4e2f-a155-7b0e6b9c03d8" providerId="ADAL" clId="{279045ED-A217-4128-8304-225C779871A4}" dt="2024-12-04T05:54:54.881" v="286" actId="20577"/>
        <pc:sldMkLst>
          <pc:docMk/>
          <pc:sldMk cId="1657290263" sldId="302"/>
        </pc:sldMkLst>
        <pc:spChg chg="mod">
          <ac:chgData name="Vikki Swift-Raymond" userId="e26d3720-bba0-4e2f-a155-7b0e6b9c03d8" providerId="ADAL" clId="{279045ED-A217-4128-8304-225C779871A4}" dt="2024-12-04T05:54:54.881" v="286" actId="20577"/>
          <ac:spMkLst>
            <pc:docMk/>
            <pc:sldMk cId="1657290263" sldId="302"/>
            <ac:spMk id="8" creationId="{E6322F62-89C4-4305-A780-5A206AE82077}"/>
          </ac:spMkLst>
        </pc:spChg>
      </pc:sldChg>
      <pc:sldChg chg="modSp mod">
        <pc:chgData name="Vikki Swift-Raymond" userId="e26d3720-bba0-4e2f-a155-7b0e6b9c03d8" providerId="ADAL" clId="{279045ED-A217-4128-8304-225C779871A4}" dt="2024-12-04T05:57:00.076" v="376" actId="115"/>
        <pc:sldMkLst>
          <pc:docMk/>
          <pc:sldMk cId="1529010105" sldId="303"/>
        </pc:sldMkLst>
        <pc:spChg chg="mod">
          <ac:chgData name="Vikki Swift-Raymond" userId="e26d3720-bba0-4e2f-a155-7b0e6b9c03d8" providerId="ADAL" clId="{279045ED-A217-4128-8304-225C779871A4}" dt="2024-12-04T05:57:00.076" v="376" actId="115"/>
          <ac:spMkLst>
            <pc:docMk/>
            <pc:sldMk cId="1529010105" sldId="303"/>
            <ac:spMk id="8" creationId="{E6322F62-89C4-4305-A780-5A206AE82077}"/>
          </ac:spMkLst>
        </pc:spChg>
      </pc:sldChg>
      <pc:sldChg chg="modSp mod">
        <pc:chgData name="Vikki Swift-Raymond" userId="e26d3720-bba0-4e2f-a155-7b0e6b9c03d8" providerId="ADAL" clId="{279045ED-A217-4128-8304-225C779871A4}" dt="2024-12-04T05:57:49.560" v="433" actId="20577"/>
        <pc:sldMkLst>
          <pc:docMk/>
          <pc:sldMk cId="950067470" sldId="304"/>
        </pc:sldMkLst>
        <pc:spChg chg="mod">
          <ac:chgData name="Vikki Swift-Raymond" userId="e26d3720-bba0-4e2f-a155-7b0e6b9c03d8" providerId="ADAL" clId="{279045ED-A217-4128-8304-225C779871A4}" dt="2024-12-04T05:57:49.560" v="433" actId="20577"/>
          <ac:spMkLst>
            <pc:docMk/>
            <pc:sldMk cId="950067470" sldId="304"/>
            <ac:spMk id="8" creationId="{E6322F62-89C4-4305-A780-5A206AE82077}"/>
          </ac:spMkLst>
        </pc:spChg>
      </pc:sldChg>
      <pc:sldChg chg="modSp mod">
        <pc:chgData name="Vikki Swift-Raymond" userId="e26d3720-bba0-4e2f-a155-7b0e6b9c03d8" providerId="ADAL" clId="{279045ED-A217-4128-8304-225C779871A4}" dt="2024-12-04T05:58:59.692" v="497" actId="20577"/>
        <pc:sldMkLst>
          <pc:docMk/>
          <pc:sldMk cId="1739743899" sldId="305"/>
        </pc:sldMkLst>
        <pc:spChg chg="mod">
          <ac:chgData name="Vikki Swift-Raymond" userId="e26d3720-bba0-4e2f-a155-7b0e6b9c03d8" providerId="ADAL" clId="{279045ED-A217-4128-8304-225C779871A4}" dt="2024-12-04T05:58:59.692" v="497" actId="20577"/>
          <ac:spMkLst>
            <pc:docMk/>
            <pc:sldMk cId="1739743899" sldId="305"/>
            <ac:spMk id="8" creationId="{E6322F62-89C4-4305-A780-5A206AE8207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Spring 2020 All Campus Meeting</a:t>
            </a: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A46A204-39D0-44FA-96B1-EFA3AE5C1E47}" type="datetimeFigureOut">
              <a:rPr lang="en-US" smtClean="0"/>
              <a:t>12/9/2024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7467AB-0037-4A83-94FC-41BD23907E2B}" type="slidenum">
              <a:rPr lang="en-US" smtClean="0"/>
              <a:t>‹#›</a:t>
            </a:fld>
            <a:endParaRPr lang="en-US"/>
          </a:p>
        </p:txBody>
      </p:sp>
    </p:spTree>
    <p:extLst>
      <p:ext uri="{BB962C8B-B14F-4D97-AF65-F5344CB8AC3E}">
        <p14:creationId xmlns:p14="http://schemas.microsoft.com/office/powerpoint/2010/main" val="27158620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r>
              <a:rPr lang="en-US"/>
              <a:t>Spring 2020 All Campus Meeting</a:t>
            </a: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33211CE-1A9B-4549-AC1C-5342F9B7D7F5}" type="datetimeFigureOut">
              <a:rPr lang="en-US" smtClean="0"/>
              <a:t>12/9/2024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124051B-4D32-45DC-967C-79CD4973E33E}" type="slidenum">
              <a:rPr lang="en-US" smtClean="0"/>
              <a:t>‹#›</a:t>
            </a:fld>
            <a:endParaRPr lang="en-US"/>
          </a:p>
        </p:txBody>
      </p:sp>
    </p:spTree>
    <p:extLst>
      <p:ext uri="{BB962C8B-B14F-4D97-AF65-F5344CB8AC3E}">
        <p14:creationId xmlns:p14="http://schemas.microsoft.com/office/powerpoint/2010/main" val="300279964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24051B-4D32-45DC-967C-79CD4973E33E}" type="slidenum">
              <a:rPr lang="en-US" smtClean="0"/>
              <a:t>1</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033799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10</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637002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11</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15865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12</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409408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13</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86848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14</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712507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15</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054314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0569" y="4734229"/>
            <a:ext cx="5608320" cy="3660458"/>
          </a:xfrm>
        </p:spPr>
        <p:txBody>
          <a:bodyPr/>
          <a:lstStyle/>
          <a:p>
            <a:endParaRPr lang="en-US" sz="1800" dirty="0"/>
          </a:p>
        </p:txBody>
      </p:sp>
      <p:sp>
        <p:nvSpPr>
          <p:cNvPr id="4" name="Slide Number Placeholder 3"/>
          <p:cNvSpPr>
            <a:spLocks noGrp="1"/>
          </p:cNvSpPr>
          <p:nvPr>
            <p:ph type="sldNum" sz="quarter" idx="5"/>
          </p:nvPr>
        </p:nvSpPr>
        <p:spPr/>
        <p:txBody>
          <a:bodyPr/>
          <a:lstStyle/>
          <a:p>
            <a:fld id="{4124051B-4D32-45DC-967C-79CD4973E33E}" type="slidenum">
              <a:rPr lang="en-US" smtClean="0"/>
              <a:t>16</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71722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2</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27769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3</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67353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4</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4264765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5</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371864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6</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446356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7</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608346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pPr algn="l"/>
            <a:r>
              <a:rPr lang="en-US" sz="3200" b="0" i="0" dirty="0">
                <a:effectLst/>
                <a:latin typeface="Inter"/>
              </a:rPr>
              <a:t>Recent Event Effect:  If a low-performing employee suddenly starts performing better just before the review, then despite their previous low performance, they are going to get a good review.</a:t>
            </a:r>
          </a:p>
          <a:p>
            <a:pPr algn="l"/>
            <a:r>
              <a:rPr lang="en-US" sz="3200" b="0" i="0" dirty="0">
                <a:effectLst/>
                <a:latin typeface="Inter"/>
              </a:rPr>
              <a:t>On the other hand, if an employee performs well throughout the year, but before the review, their performance drops, then despite their previous good performance, they are going to get a bad review.</a:t>
            </a:r>
          </a:p>
          <a:p>
            <a:pPr algn="l"/>
            <a:r>
              <a:rPr lang="en-US" sz="4400" b="0" i="0" dirty="0">
                <a:effectLst/>
                <a:latin typeface="Inter"/>
              </a:rPr>
              <a:t>One way you can prevent recency bias (unless you have an exceptionally good memory,) is to keep a track record of an employee’s performance. That means making notes of an employee’s work, making notes of their skills, keeping a record of feedback given and received, how they work with other people, etc.</a:t>
            </a:r>
          </a:p>
          <a:p>
            <a:pPr algn="l" fontAlgn="ctr"/>
            <a:br>
              <a:rPr lang="en-US" sz="4400" dirty="0"/>
            </a:br>
            <a:r>
              <a:rPr lang="en-US" sz="4400" dirty="0"/>
              <a:t>Halos and Horns:  </a:t>
            </a:r>
            <a:r>
              <a:rPr lang="en-US" sz="6000" b="0" i="0" dirty="0">
                <a:solidFill>
                  <a:srgbClr val="000000"/>
                </a:solidFill>
                <a:effectLst/>
                <a:latin typeface="nunito-sans"/>
              </a:rPr>
              <a:t>causes a person’s impression of someone to be overly influenced by a single personality quality, physical trait, or experience.</a:t>
            </a:r>
            <a:r>
              <a:rPr lang="en-US" sz="4400" dirty="0"/>
              <a:t>  </a:t>
            </a:r>
            <a:r>
              <a:rPr lang="en-US" sz="4400" b="0" i="0" dirty="0">
                <a:solidFill>
                  <a:srgbClr val="000000"/>
                </a:solidFill>
                <a:effectLst/>
                <a:latin typeface="nunito-sans"/>
              </a:rPr>
              <a:t>The Horns Effect causes people to have a negative view of someone based on surface-level impressions. </a:t>
            </a:r>
          </a:p>
          <a:p>
            <a:pPr algn="l" fontAlgn="ctr"/>
            <a:r>
              <a:rPr lang="en-US" sz="6000" b="0" i="0" dirty="0">
                <a:solidFill>
                  <a:srgbClr val="001D35"/>
                </a:solidFill>
                <a:effectLst/>
                <a:latin typeface="Google Sans"/>
              </a:rPr>
              <a:t>A "halo effect" example would be assuming someone is intelligent, friendly, and trustworthy simply because they are physically attractive, while a "horns effect" example would be assuming someone is lazy and unreliable because they arrived late to a meeting, even if it was due to a valid reason; in both cases, a single positive or negative trait unfairly influences your overall perception of the person. </a:t>
            </a:r>
          </a:p>
          <a:p>
            <a:br>
              <a:rPr lang="en-US" sz="6000" b="0" i="0" dirty="0">
                <a:solidFill>
                  <a:srgbClr val="001D35"/>
                </a:solidFill>
                <a:effectLst/>
                <a:latin typeface="Google Sans"/>
              </a:rPr>
            </a:br>
            <a:r>
              <a:rPr lang="en-US" sz="6000" b="0" i="0" dirty="0">
                <a:solidFill>
                  <a:srgbClr val="000000"/>
                </a:solidFill>
                <a:effectLst/>
                <a:latin typeface="nunito-sans"/>
              </a:rPr>
              <a:t>Hero / Villain:  n/a</a:t>
            </a:r>
          </a:p>
          <a:p>
            <a:endParaRPr lang="en-US" sz="6000" b="0" i="0" dirty="0">
              <a:solidFill>
                <a:srgbClr val="000000"/>
              </a:solidFill>
              <a:effectLst/>
              <a:latin typeface="nunito-sans"/>
            </a:endParaRPr>
          </a:p>
          <a:p>
            <a:endParaRPr lang="en-US" sz="3200" b="0" i="0" dirty="0">
              <a:effectLst/>
              <a:latin typeface="Inter"/>
            </a:endParaRPr>
          </a:p>
          <a:p>
            <a:pPr algn="l"/>
            <a:endParaRPr lang="en-US" sz="3200" b="0" i="0" dirty="0">
              <a:effectLst/>
              <a:latin typeface="Inter"/>
            </a:endParaRPr>
          </a:p>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8</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350243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5665" y="4473891"/>
            <a:ext cx="6389225" cy="4519638"/>
          </a:xfrm>
        </p:spPr>
        <p:txBody>
          <a:bodyPr/>
          <a:lstStyle/>
          <a:p>
            <a:endParaRPr lang="en-US" sz="2000" dirty="0"/>
          </a:p>
        </p:txBody>
      </p:sp>
      <p:sp>
        <p:nvSpPr>
          <p:cNvPr id="4" name="Slide Number Placeholder 3"/>
          <p:cNvSpPr>
            <a:spLocks noGrp="1"/>
          </p:cNvSpPr>
          <p:nvPr>
            <p:ph type="sldNum" sz="quarter" idx="5"/>
          </p:nvPr>
        </p:nvSpPr>
        <p:spPr/>
        <p:txBody>
          <a:bodyPr/>
          <a:lstStyle/>
          <a:p>
            <a:fld id="{4124051B-4D32-45DC-967C-79CD4973E33E}" type="slidenum">
              <a:rPr lang="en-US" smtClean="0"/>
              <a:t>9</a:t>
            </a:fld>
            <a:endParaRPr lang="en-US"/>
          </a:p>
        </p:txBody>
      </p:sp>
      <p:sp>
        <p:nvSpPr>
          <p:cNvPr id="5" name="Header Placeholder 4"/>
          <p:cNvSpPr>
            <a:spLocks noGrp="1"/>
          </p:cNvSpPr>
          <p:nvPr>
            <p:ph type="hdr" sz="quarter" idx="10"/>
          </p:nvPr>
        </p:nvSpPr>
        <p:spPr/>
        <p:txBody>
          <a:bodyPr/>
          <a:lstStyle/>
          <a:p>
            <a:r>
              <a:rPr lang="en-US"/>
              <a:t>Spring 2020 All Campus Meeting</a:t>
            </a:r>
          </a:p>
        </p:txBody>
      </p:sp>
    </p:spTree>
    <p:extLst>
      <p:ext uri="{BB962C8B-B14F-4D97-AF65-F5344CB8AC3E}">
        <p14:creationId xmlns:p14="http://schemas.microsoft.com/office/powerpoint/2010/main" val="2552762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7C3E-5C39-453E-B423-A98A343B4F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BB9D63-A920-45BD-A6BB-92352EEE38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50C23D-08D8-46E7-93E1-08411765641B}"/>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0BE3939E-87BC-46CA-B939-CAD301BCBF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FC45A1-7436-49F2-AA9D-0ED2BC1DEBFB}"/>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84853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FE287-AC2A-4C09-B31D-511610A65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B54AD1D-4D68-4BCC-80E2-189A60042B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4A9AB8-B6E8-4736-A247-6A4B1B4F9A01}"/>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FD098653-55F3-4434-B6CD-27DF5C4E6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D2210F-7D45-45C4-B016-12C3E0E7A24C}"/>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420041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EDEED2-B8A6-411D-9A30-A520D52D46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866A1A-4C7E-41C3-A43B-4743D262D3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BCCEA8-A545-4371-9A95-919D5EFBAE68}"/>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E808A41F-197B-40C8-BF33-058B7ACDEE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4455C-9F5E-4450-8C80-141AD9C2D57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52463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F6F5C-15A3-48F0-B732-47A5D8CA3C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B0118-5052-483F-A2DE-E7485FC9D6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B89A81-25B0-4F0F-B26D-FF35E89686F1}"/>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891DBAEB-0A17-4218-90CE-4CDB6D4A8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ECBE3-502E-4F6D-BF4D-BCF6FAF787F1}"/>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2341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07C97-7816-4DF8-BA4C-BC8C4B1F93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9C4F16-70F4-4BF4-AB7E-57513AF07D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566B56-6221-4BAB-8F0E-038CB85BF0D6}"/>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5FFCD2F4-9CA3-465C-82DA-C18A7C890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600EB5-7D60-4C75-84AB-9F7CD2ECCEF3}"/>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28908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723B7-BF8B-4EB4-B7B9-036DCA900E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E747D5-3D15-4849-918D-CDBD4FFD6E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E3FA86-B57E-4872-82AF-9D2BCFD97C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FF6B7C-5BA2-4351-AF77-0F47F71AD718}"/>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6" name="Footer Placeholder 5">
            <a:extLst>
              <a:ext uri="{FF2B5EF4-FFF2-40B4-BE49-F238E27FC236}">
                <a16:creationId xmlns:a16="http://schemas.microsoft.com/office/drawing/2014/main" id="{530E94A5-E2F5-4B44-9577-A390524E81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DBE74-24B4-4714-B012-00CC5DA660F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2431259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15D41-A343-4952-97FC-5576EF18C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EFDAF2-02A5-41A3-9C21-88A8ED063D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507DD6-39DD-49F0-A6CF-A95DBD5107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C07035-94D1-49A0-B111-8B31B0F436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8BBBA8-1F7E-4861-BEE6-E95A8D1B95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3B5A8A-54E7-4EF1-8D5D-5C55E7346328}"/>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8" name="Footer Placeholder 7">
            <a:extLst>
              <a:ext uri="{FF2B5EF4-FFF2-40B4-BE49-F238E27FC236}">
                <a16:creationId xmlns:a16="http://schemas.microsoft.com/office/drawing/2014/main" id="{9101FF35-D0E2-415D-8FAC-2A75A3167D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522638-9932-4007-85F8-086D36B00A9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388366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85019-7CFF-4E7D-9CE0-3C7E7C27DD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9246C5-69F8-4B09-AA30-3AB8FC610377}"/>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4" name="Footer Placeholder 3">
            <a:extLst>
              <a:ext uri="{FF2B5EF4-FFF2-40B4-BE49-F238E27FC236}">
                <a16:creationId xmlns:a16="http://schemas.microsoft.com/office/drawing/2014/main" id="{AB5CAD67-F7FC-4C34-9EC7-568FD33CC5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BB3F8B-19A4-46F4-A2E1-A90F61D383A4}"/>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0150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09D40-A5D9-48C7-9B4F-837C8012B69C}"/>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3" name="Footer Placeholder 2">
            <a:extLst>
              <a:ext uri="{FF2B5EF4-FFF2-40B4-BE49-F238E27FC236}">
                <a16:creationId xmlns:a16="http://schemas.microsoft.com/office/drawing/2014/main" id="{34DAE24B-782A-4C78-BD1F-41A03628DD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1822A6-1C8D-42F9-84C8-17073A99A9A8}"/>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037907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140E-3FBC-4361-A4EF-B0527089EE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BCD85E-7B9F-4B36-BFDB-C78A1EA7A2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BB78460-E3CF-4A17-9FE6-B6A29BB0A5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1E83E-5A3C-4ACD-A4E1-0103DD499FBE}"/>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6" name="Footer Placeholder 5">
            <a:extLst>
              <a:ext uri="{FF2B5EF4-FFF2-40B4-BE49-F238E27FC236}">
                <a16:creationId xmlns:a16="http://schemas.microsoft.com/office/drawing/2014/main" id="{F5D57476-C771-4007-8B1E-0FBCF3CF5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BD2F68-92F5-4475-8A76-DB6727B76DE2}"/>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71461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797E-52BB-449D-B035-6C2497D49B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4C5FC3-0082-460E-B700-7618A43F1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813AF13-EA3D-4E2F-AA25-18692DD93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56E75E-BE65-449B-A89E-C875E0244D75}"/>
              </a:ext>
            </a:extLst>
          </p:cNvPr>
          <p:cNvSpPr>
            <a:spLocks noGrp="1"/>
          </p:cNvSpPr>
          <p:nvPr>
            <p:ph type="dt" sz="half" idx="10"/>
          </p:nvPr>
        </p:nvSpPr>
        <p:spPr/>
        <p:txBody>
          <a:bodyPr/>
          <a:lstStyle/>
          <a:p>
            <a:fld id="{75694306-6CFB-479C-B53C-3E005731DE0A}" type="datetimeFigureOut">
              <a:rPr lang="en-US" smtClean="0"/>
              <a:t>12/9/2024</a:t>
            </a:fld>
            <a:endParaRPr lang="en-US"/>
          </a:p>
        </p:txBody>
      </p:sp>
      <p:sp>
        <p:nvSpPr>
          <p:cNvPr id="6" name="Footer Placeholder 5">
            <a:extLst>
              <a:ext uri="{FF2B5EF4-FFF2-40B4-BE49-F238E27FC236}">
                <a16:creationId xmlns:a16="http://schemas.microsoft.com/office/drawing/2014/main" id="{0E4148C2-64CD-4EA8-8228-B37498EF8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467F49-176F-4738-97D9-9ED962ABC2FF}"/>
              </a:ext>
            </a:extLst>
          </p:cNvPr>
          <p:cNvSpPr>
            <a:spLocks noGrp="1"/>
          </p:cNvSpPr>
          <p:nvPr>
            <p:ph type="sldNum" sz="quarter" idx="12"/>
          </p:nvPr>
        </p:nvSpPr>
        <p:spPr/>
        <p:txBody>
          <a:bodyPr/>
          <a:lstStyle/>
          <a:p>
            <a:fld id="{626159F9-6FBD-4A21-BFBF-AF21A7CE1753}" type="slidenum">
              <a:rPr lang="en-US" smtClean="0"/>
              <a:t>‹#›</a:t>
            </a:fld>
            <a:endParaRPr lang="en-US"/>
          </a:p>
        </p:txBody>
      </p:sp>
    </p:spTree>
    <p:extLst>
      <p:ext uri="{BB962C8B-B14F-4D97-AF65-F5344CB8AC3E}">
        <p14:creationId xmlns:p14="http://schemas.microsoft.com/office/powerpoint/2010/main" val="12645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89B08D-750F-4F23-AE5C-CECD9C242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99CE99-45DD-4CFB-946E-B50A934493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0F66F-04ED-436E-A325-A24ACE1CA9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94306-6CFB-479C-B53C-3E005731DE0A}" type="datetimeFigureOut">
              <a:rPr lang="en-US" smtClean="0"/>
              <a:t>12/9/2024</a:t>
            </a:fld>
            <a:endParaRPr lang="en-US"/>
          </a:p>
        </p:txBody>
      </p:sp>
      <p:sp>
        <p:nvSpPr>
          <p:cNvPr id="5" name="Footer Placeholder 4">
            <a:extLst>
              <a:ext uri="{FF2B5EF4-FFF2-40B4-BE49-F238E27FC236}">
                <a16:creationId xmlns:a16="http://schemas.microsoft.com/office/drawing/2014/main" id="{13984F5A-EF17-4476-B5C6-3730FFC5A1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F20F75-694A-4CA9-804A-F4EE5C5DEC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159F9-6FBD-4A21-BFBF-AF21A7CE1753}" type="slidenum">
              <a:rPr lang="en-US" smtClean="0"/>
              <a:t>‹#›</a:t>
            </a:fld>
            <a:endParaRPr lang="en-US"/>
          </a:p>
        </p:txBody>
      </p:sp>
    </p:spTree>
    <p:extLst>
      <p:ext uri="{BB962C8B-B14F-4D97-AF65-F5344CB8AC3E}">
        <p14:creationId xmlns:p14="http://schemas.microsoft.com/office/powerpoint/2010/main" val="4012728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lcsc.edu/hr/employee-resources/performance-managemen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oogle Shape;147;p23"/>
          <p:cNvPicPr preferRelativeResize="0"/>
          <p:nvPr/>
        </p:nvPicPr>
        <p:blipFill>
          <a:blip r:embed="rId3">
            <a:alphaModFix/>
          </a:blip>
          <a:stretch>
            <a:fillRect/>
          </a:stretch>
        </p:blipFill>
        <p:spPr>
          <a:xfrm>
            <a:off x="330741" y="0"/>
            <a:ext cx="12192000" cy="6858000"/>
          </a:xfrm>
          <a:prstGeom prst="rect">
            <a:avLst/>
          </a:prstGeom>
          <a:noFill/>
          <a:ln>
            <a:noFill/>
          </a:ln>
        </p:spPr>
      </p:pic>
      <p:sp>
        <p:nvSpPr>
          <p:cNvPr id="2" name="Title 1">
            <a:extLst>
              <a:ext uri="{FF2B5EF4-FFF2-40B4-BE49-F238E27FC236}">
                <a16:creationId xmlns:a16="http://schemas.microsoft.com/office/drawing/2014/main" id="{FA9788C2-8FF0-4122-AEE2-1D007A285E90}"/>
              </a:ext>
            </a:extLst>
          </p:cNvPr>
          <p:cNvSpPr>
            <a:spLocks noGrp="1"/>
          </p:cNvSpPr>
          <p:nvPr>
            <p:ph type="ctrTitle"/>
          </p:nvPr>
        </p:nvSpPr>
        <p:spPr>
          <a:xfrm>
            <a:off x="1401417" y="1813755"/>
            <a:ext cx="9212094" cy="1998027"/>
          </a:xfrm>
        </p:spPr>
        <p:txBody>
          <a:bodyPr>
            <a:normAutofit fontScale="90000"/>
          </a:bodyPr>
          <a:lstStyle/>
          <a:p>
            <a:r>
              <a:rPr lang="en-US" sz="7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Performance Evaluations</a:t>
            </a:r>
          </a:p>
        </p:txBody>
      </p:sp>
      <p:sp>
        <p:nvSpPr>
          <p:cNvPr id="3"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1401417" y="3814006"/>
            <a:ext cx="9422295" cy="1190074"/>
          </a:xfrm>
        </p:spPr>
        <p:txBody>
          <a:bodyPr>
            <a:normAutofit/>
          </a:bodyPr>
          <a:lstStyle/>
          <a:p>
            <a:r>
              <a:rPr lang="en-US" sz="32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HRS, November 2024</a:t>
            </a:r>
          </a:p>
        </p:txBody>
      </p:sp>
      <p:pic>
        <p:nvPicPr>
          <p:cNvPr id="13" name="Picture 12"/>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85655" y="5625537"/>
            <a:ext cx="2801821" cy="1093334"/>
          </a:xfrm>
          <a:prstGeom prst="rect">
            <a:avLst/>
          </a:prstGeom>
        </p:spPr>
      </p:pic>
    </p:spTree>
    <p:extLst>
      <p:ext uri="{BB962C8B-B14F-4D97-AF65-F5344CB8AC3E}">
        <p14:creationId xmlns:p14="http://schemas.microsoft.com/office/powerpoint/2010/main" val="1009473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Meeting</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4770537"/>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Schedule in advance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Provide the annual performance review to your employee(s) at least one day before your meeting to discuss the review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Hold the meeting in a private  place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Ensure there are no interruptions  </a:t>
            </a: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000000"/>
                </a:solidFill>
                <a:effectLst/>
                <a:uLnTx/>
                <a:uFillTx/>
                <a:latin typeface="Arial"/>
                <a:ea typeface="ＭＳ Ｐゴシック"/>
                <a:cs typeface="+mn-cs"/>
              </a:rPr>
              <a:t>Allow ample time for the </a:t>
            </a:r>
            <a:r>
              <a:rPr lang="en-US" sz="2000" kern="0" dirty="0">
                <a:solidFill>
                  <a:srgbClr val="000000"/>
                </a:solidFill>
                <a:latin typeface="Arial"/>
                <a:ea typeface="ＭＳ Ｐゴシック"/>
              </a:rPr>
              <a:t>conversation</a:t>
            </a:r>
            <a:endParaRPr kumimoji="0" lang="en-US" sz="20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000000"/>
                </a:solidFill>
                <a:effectLst/>
                <a:uLnTx/>
                <a:uFillTx/>
                <a:latin typeface="Arial"/>
                <a:ea typeface="ＭＳ Ｐゴシック"/>
                <a:cs typeface="+mn-cs"/>
              </a:rPr>
              <a:t>Set a positive and welcoming tone – no one likes evaluations!</a:t>
            </a:r>
          </a:p>
          <a:p>
            <a:pPr marR="0" lvl="0" algn="l" defTabSz="914400" rtl="0" eaLnBrk="1" fontAlgn="base" latinLnBrk="0" hangingPunct="1">
              <a:lnSpc>
                <a:spcPct val="100000"/>
              </a:lnSpc>
              <a:spcBef>
                <a:spcPct val="20000"/>
              </a:spcBef>
              <a:spcAft>
                <a:spcPct val="0"/>
              </a:spcAft>
              <a:buClrTx/>
              <a:buSzTx/>
              <a:tabLst/>
              <a:defRPr/>
            </a:pPr>
            <a:r>
              <a:rPr lang="en-US" sz="2000" b="0" i="0" dirty="0">
                <a:solidFill>
                  <a:srgbClr val="000E1A"/>
                </a:solidFill>
                <a:effectLst/>
                <a:latin typeface="Arial" panose="020B0604020202020204" pitchFamily="34" charset="0"/>
                <a:cs typeface="Arial" panose="020B0604020202020204" pitchFamily="34" charset="0"/>
              </a:rPr>
              <a:t> </a:t>
            </a: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845020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Meeting</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4893647"/>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During a difficult message, stick to “Just the Facts: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Follow the order of the evaluation document</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Don’t get emotional</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Allow the employee to make a case, and if they have ample evidence, consider adjusting the review</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lang="en-US" sz="2000" kern="0" dirty="0">
                <a:solidFill>
                  <a:srgbClr val="4F5151"/>
                </a:solidFill>
                <a:latin typeface="Arial"/>
                <a:ea typeface="ＭＳ Ｐゴシック"/>
              </a:rPr>
              <a:t>Remember: This is a conversation about the employee’s performance and accomplishments during the past year.  You may not realize everything that employee did!</a:t>
            </a:r>
            <a:br>
              <a:rPr kumimoji="0" lang="en-US" sz="2000" b="0" i="0" u="none" strike="noStrike" kern="0" cap="none" spc="0" normalizeH="0" baseline="0" noProof="0" dirty="0">
                <a:ln>
                  <a:noFill/>
                </a:ln>
                <a:solidFill>
                  <a:srgbClr val="4F5151"/>
                </a:solidFill>
                <a:effectLst/>
                <a:uLnTx/>
                <a:uFillTx/>
                <a:latin typeface="Arial"/>
                <a:ea typeface="ＭＳ Ｐゴシック"/>
              </a:rPr>
            </a:b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dirty="0">
                <a:solidFill>
                  <a:srgbClr val="4F5151"/>
                </a:solidFill>
                <a:latin typeface="Arial"/>
                <a:ea typeface="ＭＳ Ｐゴシック"/>
              </a:rPr>
              <a:t>Use active listening - Hear what your employee has to say</a:t>
            </a: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If </a:t>
            </a:r>
            <a:r>
              <a:rPr lang="en-US" sz="2000" kern="0" dirty="0">
                <a:solidFill>
                  <a:srgbClr val="4F5151"/>
                </a:solidFill>
                <a:latin typeface="Arial"/>
                <a:ea typeface="ＭＳ Ｐゴシック"/>
              </a:rPr>
              <a:t>your employee</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becomes angry or upset, stop the meeting and resume at another time if you cannot refocus the individual</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657290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Keys to Delivering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325595"/>
            <a:ext cx="8335795" cy="5078313"/>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Don’t blame others for the </a:t>
            </a:r>
            <a:r>
              <a:rPr lang="en-US" sz="2000" kern="0" dirty="0">
                <a:solidFill>
                  <a:srgbClr val="4F5151"/>
                </a:solidFill>
                <a:latin typeface="Arial"/>
                <a:ea typeface="ＭＳ Ｐゴシック"/>
              </a:rPr>
              <a:t>comments on the evaluation,</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and don’t deliver it unless you </a:t>
            </a:r>
            <a:r>
              <a:rPr lang="en-US" sz="2000" kern="0" dirty="0">
                <a:solidFill>
                  <a:srgbClr val="4F5151"/>
                </a:solidFill>
                <a:latin typeface="Arial"/>
                <a:ea typeface="ＭＳ Ｐゴシック"/>
              </a:rPr>
              <a:t>agree with the comments</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“I only rated you this way because my supervisor told me to.”</a:t>
            </a:r>
          </a:p>
          <a:p>
            <a:pPr marL="742950" marR="0" lvl="1" indent="-28575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ALWAYS treat the employee with respect and professionalism.</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No Surprises!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Major performance concerns should have been addressed prior to delivery of the annual evaluation.</a:t>
            </a:r>
          </a:p>
          <a:p>
            <a:pPr marL="742950" marR="0" lvl="1" indent="-28575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Come prepared with examples for your employee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Engage in </a:t>
            </a:r>
            <a:r>
              <a:rPr kumimoji="0" lang="en-US" sz="2000" b="0" i="0" u="sng" strike="noStrike" kern="0" cap="none" spc="0" normalizeH="0" baseline="0" noProof="0" dirty="0">
                <a:ln>
                  <a:noFill/>
                </a:ln>
                <a:solidFill>
                  <a:srgbClr val="4F5151"/>
                </a:solidFill>
                <a:effectLst/>
                <a:uLnTx/>
                <a:uFillTx/>
                <a:latin typeface="Arial"/>
                <a:ea typeface="ＭＳ Ｐゴシック"/>
                <a:cs typeface="+mn-cs"/>
              </a:rPr>
              <a:t>active</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listening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529010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Review Checklist</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4955203"/>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Allow employee to provide a written response to evaluation if they want to, and attach it with the evaluation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 willing to change evaluation rating or language in the evaluation if facts dictate (after considering new information)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Provide a PDF copy of the final version and email it to the employee for their signature and comments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The employee will email the document to HR with a copy to their supervisor</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Keep a copy for your files to refer to next year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95006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1895019" y="478971"/>
            <a:ext cx="9982454"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Probation Period Evaluations</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5324535"/>
          </a:xfrm>
          <a:prstGeom prst="rect">
            <a:avLst/>
          </a:prstGeom>
          <a:noFill/>
        </p:spPr>
        <p:txBody>
          <a:bodyPr wrap="square">
            <a:spAutoFit/>
          </a:bodyPr>
          <a:lstStyle/>
          <a:p>
            <a:pPr marL="342900" marR="0" lvl="1"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Newly hired classified staff are subject to a 6-month (1040 hours) probationary period. (Use the same form as a regular employee – just mark “6-Month Entrance Probation)</a:t>
            </a:r>
            <a:br>
              <a:rPr kumimoji="0" lang="en-US" sz="2000" b="0" i="0" u="none" strike="noStrike" kern="0" cap="none" spc="0" normalizeH="0" baseline="0" noProof="0" dirty="0">
                <a:ln>
                  <a:noFill/>
                </a:ln>
                <a:solidFill>
                  <a:srgbClr val="4F5151"/>
                </a:solidFill>
                <a:effectLst/>
                <a:uLnTx/>
                <a:uFillTx/>
                <a:latin typeface="Arial"/>
                <a:ea typeface="ＭＳ Ｐゴシック"/>
              </a:rPr>
            </a:br>
            <a:endParaRPr kumimoji="0" lang="en-US" sz="2000" b="1" i="0" u="sng" strike="noStrike" kern="0" cap="none" spc="0" normalizeH="0" baseline="0" noProof="0" dirty="0">
              <a:ln>
                <a:noFill/>
              </a:ln>
              <a:solidFill>
                <a:srgbClr val="4F5151"/>
              </a:solidFill>
              <a:effectLst/>
              <a:uLnTx/>
              <a:uFillTx/>
              <a:latin typeface="Arial"/>
              <a:ea typeface="ＭＳ Ｐゴシック"/>
              <a:cs typeface="+mn-cs"/>
            </a:endParaRPr>
          </a:p>
          <a:p>
            <a:pPr marL="342900" marR="0" lvl="1"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should review the job description and set expectations with the new employee when they begin working. If concerns arise, the supervisor should meet with the employee to coach them and provide opportunities for improvement. (Document it!)</a:t>
            </a:r>
          </a:p>
          <a:p>
            <a:pPr marL="342900" marR="0" lvl="1"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1" i="0" u="sng" strike="noStrike" kern="0" cap="none" spc="0" normalizeH="0" baseline="0" noProof="0" dirty="0">
              <a:ln>
                <a:noFill/>
              </a:ln>
              <a:solidFill>
                <a:srgbClr val="4F5151"/>
              </a:solidFill>
              <a:effectLst/>
              <a:uLnTx/>
              <a:uFillTx/>
              <a:latin typeface="Arial"/>
              <a:ea typeface="ＭＳ Ｐゴシック"/>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 performance review should be completed at the end of the probationary period to assess the employees’ progress. </a:t>
            </a:r>
            <a:b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b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Consult with HR if there is a concern that the employee will not pass the probationary period (BEFORE the 6-month probation period). We are required to let DHR know in advance of the 6-month mark.</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73974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391129" y="532455"/>
            <a:ext cx="7122521"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865"/>
                </a:solidFill>
                <a:latin typeface="Arial" panose="020B0604020202020204" pitchFamily="34" charset="0"/>
                <a:cs typeface="Arial" panose="020B0604020202020204" pitchFamily="34" charset="0"/>
              </a:rPr>
              <a:t>We are here for you!</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2885682" y="1308787"/>
            <a:ext cx="8335795" cy="2062103"/>
          </a:xfrm>
          <a:prstGeom prst="rect">
            <a:avLst/>
          </a:prstGeom>
          <a:noFill/>
        </p:spPr>
        <p:txBody>
          <a:bodyPr wrap="square">
            <a:sp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Being a supervisor can be challenging, but it is critical to make time to provide feedback, recognition, and discuss concerns with your employee</a:t>
            </a:r>
            <a:b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b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HR is here to advise and assist you, so please reach out to us!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389000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oogle Shape;147;p23"/>
          <p:cNvPicPr preferRelativeResize="0"/>
          <p:nvPr/>
        </p:nvPicPr>
        <p:blipFill>
          <a:blip r:embed="rId3">
            <a:alphaModFix/>
          </a:blip>
          <a:stretch>
            <a:fillRect/>
          </a:stretch>
        </p:blipFill>
        <p:spPr>
          <a:xfrm>
            <a:off x="0" y="0"/>
            <a:ext cx="12192000" cy="6858000"/>
          </a:xfrm>
          <a:prstGeom prst="rect">
            <a:avLst/>
          </a:prstGeom>
          <a:noFill/>
          <a:ln>
            <a:noFill/>
          </a:ln>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71782" y="1052616"/>
            <a:ext cx="7248436" cy="2828504"/>
          </a:xfrm>
          <a:prstGeom prst="rect">
            <a:avLst/>
          </a:prstGeom>
          <a:effectLst>
            <a:outerShdw blurRad="50800" dist="38100" dir="2700000" algn="tl" rotWithShape="0">
              <a:prstClr val="black">
                <a:alpha val="40000"/>
              </a:prstClr>
            </a:outerShdw>
          </a:effectLst>
        </p:spPr>
      </p:pic>
      <p:sp>
        <p:nvSpPr>
          <p:cNvPr id="8" name="Subtitle 2">
            <a:extLst>
              <a:ext uri="{FF2B5EF4-FFF2-40B4-BE49-F238E27FC236}">
                <a16:creationId xmlns:a16="http://schemas.microsoft.com/office/drawing/2014/main" id="{25518FE9-DB90-4557-949E-4C3BD9DE2948}"/>
              </a:ext>
            </a:extLst>
          </p:cNvPr>
          <p:cNvSpPr>
            <a:spLocks noGrp="1"/>
          </p:cNvSpPr>
          <p:nvPr>
            <p:ph type="subTitle" idx="1"/>
          </p:nvPr>
        </p:nvSpPr>
        <p:spPr>
          <a:xfrm>
            <a:off x="0" y="4962510"/>
            <a:ext cx="12192000" cy="1190074"/>
          </a:xfrm>
        </p:spPr>
        <p:txBody>
          <a:bodyPr>
            <a:normAutofit/>
          </a:bodyPr>
          <a:lstStyle/>
          <a:p>
            <a:endParaRPr lang="en-US" sz="2000" dirty="0">
              <a:solidFill>
                <a:schemeClr val="bg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9" name="Rectangle 8"/>
          <p:cNvSpPr/>
          <p:nvPr/>
        </p:nvSpPr>
        <p:spPr>
          <a:xfrm flipV="1">
            <a:off x="4032247" y="4823183"/>
            <a:ext cx="4127506"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Google Shape;148;p23"/>
          <p:cNvSpPr txBox="1"/>
          <p:nvPr/>
        </p:nvSpPr>
        <p:spPr>
          <a:xfrm>
            <a:off x="0" y="4245610"/>
            <a:ext cx="12192000" cy="628373"/>
          </a:xfrm>
          <a:prstGeom prst="rect">
            <a:avLst/>
          </a:prstGeom>
          <a:noFill/>
          <a:ln>
            <a:noFill/>
          </a:ln>
          <a:effectLst>
            <a:outerShdw blurRad="57150" dist="19050" dir="5400000" algn="bl" rotWithShape="0">
              <a:srgbClr val="000000">
                <a:alpha val="50000"/>
              </a:srgbClr>
            </a:outerShdw>
          </a:effectLst>
        </p:spPr>
        <p:txBody>
          <a:bodyPr spcFirstLastPara="1" wrap="square" lIns="91425" tIns="91425" rIns="91425" bIns="91425" anchor="t" anchorCtr="0">
            <a:normAutofit/>
          </a:bodyPr>
          <a:lstStyle/>
          <a:p>
            <a:pPr algn="ctr"/>
            <a:r>
              <a:rPr lang="en-US" sz="2400" b="1" dirty="0">
                <a:solidFill>
                  <a:schemeClr val="lt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 Questions?</a:t>
            </a:r>
          </a:p>
        </p:txBody>
      </p:sp>
    </p:spTree>
    <p:extLst>
      <p:ext uri="{BB962C8B-B14F-4D97-AF65-F5344CB8AC3E}">
        <p14:creationId xmlns:p14="http://schemas.microsoft.com/office/powerpoint/2010/main" val="1943114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68272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Annual Performance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r>
              <a:rPr lang="en-US" dirty="0"/>
              <a:t>Purpose of Annual Review</a:t>
            </a:r>
            <a:br>
              <a:rPr lang="en-US" dirty="0"/>
            </a:br>
            <a:endParaRPr lang="en-US" dirty="0"/>
          </a:p>
          <a:p>
            <a:pPr lvl="1">
              <a:buFont typeface="Wingdings" panose="05000000000000000000" pitchFamily="2" charset="2"/>
              <a:buChar char="ü"/>
            </a:pPr>
            <a:r>
              <a:rPr lang="en-US" dirty="0"/>
              <a:t>Summarizes employees’ accomplishments, contributions, and areas for development</a:t>
            </a:r>
            <a:br>
              <a:rPr lang="en-US" dirty="0"/>
            </a:br>
            <a:endParaRPr lang="en-US" dirty="0"/>
          </a:p>
          <a:p>
            <a:pPr lvl="1">
              <a:buFont typeface="Wingdings" panose="05000000000000000000" pitchFamily="2" charset="2"/>
              <a:buChar char="ü"/>
            </a:pPr>
            <a:r>
              <a:rPr lang="en-US" dirty="0"/>
              <a:t>Assign overall performance rating for the year</a:t>
            </a:r>
            <a:br>
              <a:rPr lang="en-US" dirty="0"/>
            </a:br>
            <a:endParaRPr lang="en-US" dirty="0"/>
          </a:p>
          <a:p>
            <a:pPr lvl="1">
              <a:buFont typeface="Wingdings" panose="05000000000000000000" pitchFamily="2" charset="2"/>
              <a:buChar char="ü"/>
            </a:pPr>
            <a:r>
              <a:rPr lang="en-US" dirty="0"/>
              <a:t>Career Development – Set goals and expectations for the coming year </a:t>
            </a:r>
          </a:p>
          <a:p>
            <a:pPr marL="0" indent="0">
              <a:buNone/>
            </a:pPr>
            <a:endParaRPr lang="en-US" sz="2800" dirty="0"/>
          </a:p>
        </p:txBody>
      </p:sp>
    </p:spTree>
    <p:extLst>
      <p:ext uri="{BB962C8B-B14F-4D97-AF65-F5344CB8AC3E}">
        <p14:creationId xmlns:p14="http://schemas.microsoft.com/office/powerpoint/2010/main" val="2002897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Performance Review Timeline</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November/December</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Employees complete Self-Evaluation and submit to supervisor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December/January</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Managers draft employee appraisals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On or Before January 31st</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Managers hold 1:1 meetings with staff to deliver the evaluation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By January 31st</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Evaluations submitted to HR</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1934559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Things to Consider</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There are some tools that you can use as you prepare your annual review documentation</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Job Description and objectives from previous evaluation</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direct experience, observations, and knowledge of employee performance</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Supervisor’s File</a:t>
            </a:r>
          </a:p>
          <a:p>
            <a:pPr marL="1428750" marR="0" lvl="3"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Meeting notes/summaries, compliments, and concerns from customers, previous annual review, etc.</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Self-Evaluation Form </a:t>
            </a:r>
          </a:p>
          <a:p>
            <a:pPr marL="1085850" marR="0" lvl="2" indent="-22860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performance against agreed-upon expectations</a:t>
            </a: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25227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Writing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Make sure the employee has completed their self-evaluation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FF0000"/>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Use the self-evaluation to help guide what you write in the annual performance evaluation form</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The self-evaluation will help you gauge how much you and the employee are on the “same page”</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Be specific, for example:</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Examples of accomplishments this past year</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Measurable improvements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Customer praises or complaints</a:t>
            </a:r>
          </a:p>
          <a:p>
            <a:pPr marL="742950" marR="0" lvl="1" indent="-285750" algn="l" defTabSz="914400" rtl="0" eaLnBrk="1" fontAlgn="base" latinLnBrk="0" hangingPunct="1">
              <a:lnSpc>
                <a:spcPct val="100000"/>
              </a:lnSpc>
              <a:spcBef>
                <a:spcPct val="20000"/>
              </a:spcBef>
              <a:spcAft>
                <a:spcPct val="0"/>
              </a:spcAft>
              <a:buClrTx/>
              <a:buSzTx/>
              <a:buFont typeface="Wingdings" panose="05000000000000000000" pitchFamily="2" charset="2"/>
              <a:buChar char="ü"/>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rPr>
              <a:t>Documented performance coaching or disciplinary action</a:t>
            </a:r>
          </a:p>
          <a:p>
            <a:pPr marL="0" indent="0">
              <a:buNone/>
            </a:pPr>
            <a:endParaRPr lang="en-US" sz="2800" dirty="0"/>
          </a:p>
        </p:txBody>
      </p:sp>
    </p:spTree>
    <p:extLst>
      <p:ext uri="{BB962C8B-B14F-4D97-AF65-F5344CB8AC3E}">
        <p14:creationId xmlns:p14="http://schemas.microsoft.com/office/powerpoint/2010/main" val="20265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Writing the Review</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Write in a manner such that a third-party can read the review and come away with a solid picture of how the employee has performed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Avoid </a:t>
            </a:r>
            <a:r>
              <a:rPr lang="en-US" sz="2000" kern="0" dirty="0">
                <a:solidFill>
                  <a:srgbClr val="4F5151"/>
                </a:solidFill>
                <a:latin typeface="Arial"/>
                <a:ea typeface="ＭＳ Ｐゴシック"/>
              </a:rPr>
              <a:t>“fluff” – be direct and to the point</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Carefully review the </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hlinkClick r:id="rId4"/>
              </a:rPr>
              <a:t>performance expectation ratings </a:t>
            </a: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and select the level that most accurately reflects the employee’s performance and contributions during the review period </a:t>
            </a:r>
            <a:r>
              <a:rPr kumimoji="0" lang="en-US" sz="2000" b="0" i="1" u="none" strike="noStrike" kern="0" cap="none" spc="0" normalizeH="0" baseline="0" noProof="0" dirty="0">
                <a:ln>
                  <a:noFill/>
                </a:ln>
                <a:solidFill>
                  <a:srgbClr val="4F5151"/>
                </a:solidFill>
                <a:effectLst/>
                <a:uLnTx/>
                <a:uFillTx/>
                <a:latin typeface="Arial"/>
                <a:ea typeface="ＭＳ Ｐゴシック"/>
                <a:cs typeface="+mn-cs"/>
              </a:rPr>
              <a:t>(January 2024 – December 2024)</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1127847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Rating Scaled Defined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
        <p:nvSpPr>
          <p:cNvPr id="8" name="TextBox 7">
            <a:extLst>
              <a:ext uri="{FF2B5EF4-FFF2-40B4-BE49-F238E27FC236}">
                <a16:creationId xmlns:a16="http://schemas.microsoft.com/office/drawing/2014/main" id="{E6322F62-89C4-4305-A780-5A206AE82077}"/>
              </a:ext>
            </a:extLst>
          </p:cNvPr>
          <p:cNvSpPr txBox="1"/>
          <p:nvPr/>
        </p:nvSpPr>
        <p:spPr>
          <a:xfrm>
            <a:off x="3018005" y="1656080"/>
            <a:ext cx="8335795" cy="4278094"/>
          </a:xfrm>
          <a:prstGeom prst="rect">
            <a:avLst/>
          </a:prstGeom>
          <a:noFill/>
        </p:spPr>
        <p:txBody>
          <a:bodyPr wrap="square">
            <a:spAutoFit/>
          </a:bodyPr>
          <a:lstStyle/>
          <a:p>
            <a:pPr marR="0" lvl="0" algn="l" defTabSz="914400" rtl="0" eaLnBrk="1" fontAlgn="base" latinLnBrk="0" hangingPunct="1">
              <a:lnSpc>
                <a:spcPct val="100000"/>
              </a:lnSpc>
              <a:spcBef>
                <a:spcPct val="20000"/>
              </a:spcBef>
              <a:spcAft>
                <a:spcPct val="0"/>
              </a:spcAft>
              <a:buClrTx/>
              <a:buSzTx/>
              <a:tabLst/>
              <a:defRPr/>
            </a:pPr>
            <a:r>
              <a:rPr kumimoji="0" lang="en-US" sz="2000" b="1" i="0" u="sng" strike="noStrike" kern="0" cap="none" spc="0" normalizeH="0" baseline="0" noProof="0" dirty="0">
                <a:ln>
                  <a:noFill/>
                </a:ln>
                <a:solidFill>
                  <a:srgbClr val="4F5151"/>
                </a:solidFill>
                <a:effectLst/>
                <a:uLnTx/>
                <a:uFillTx/>
                <a:latin typeface="Arial"/>
                <a:ea typeface="ＭＳ Ｐゴシック"/>
                <a:cs typeface="+mn-cs"/>
              </a:rPr>
              <a:t>These are State of Idaho Ratings and Definitions</a:t>
            </a:r>
            <a:b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br>
            <a:endParaRPr kumimoji="0" lang="en-US" sz="2000" b="1"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Exemplary</a:t>
            </a:r>
          </a:p>
          <a:p>
            <a:pPr marL="800100" lvl="1" indent="-342900" fontAlgn="base">
              <a:spcBef>
                <a:spcPct val="20000"/>
              </a:spcBef>
              <a:spcAft>
                <a:spcPct val="0"/>
              </a:spcAft>
              <a:buFontTx/>
              <a:buChar char="•"/>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Exceptional performance in all areas of the job</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Solid Sustained </a:t>
            </a:r>
          </a:p>
          <a:p>
            <a:pPr marL="800100" lvl="1" indent="-342900" fontAlgn="base">
              <a:spcBef>
                <a:spcPct val="20000"/>
              </a:spcBef>
              <a:spcAft>
                <a:spcPct val="0"/>
              </a:spcAft>
              <a:buFontTx/>
              <a:buChar char="•"/>
              <a:defRPr/>
            </a:pPr>
            <a:r>
              <a:rPr kumimoji="0" lang="en-US" sz="2000" b="0" i="0" u="none" strike="noStrike" kern="0" cap="none" spc="0" normalizeH="0" baseline="0" noProof="0" dirty="0">
                <a:ln>
                  <a:noFill/>
                </a:ln>
                <a:solidFill>
                  <a:srgbClr val="4F5151"/>
                </a:solidFill>
                <a:effectLst/>
                <a:uLnTx/>
                <a:uFillTx/>
                <a:latin typeface="Arial"/>
                <a:ea typeface="ＭＳ Ｐゴシック"/>
              </a:rPr>
              <a:t>Employee performs above expectations in most areas of the job</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Achieves </a:t>
            </a:r>
          </a:p>
          <a:p>
            <a:pPr marL="800100" lvl="1" indent="-342900" fontAlgn="base">
              <a:spcBef>
                <a:spcPct val="20000"/>
              </a:spcBef>
              <a:spcAft>
                <a:spcPct val="0"/>
              </a:spcAft>
              <a:buFontTx/>
              <a:buChar char="•"/>
              <a:defRPr/>
            </a:pPr>
            <a:r>
              <a:rPr kumimoji="0" lang="en-US" sz="2000" b="0" i="0" u="none" strike="noStrike" kern="0" cap="none" spc="0" normalizeH="0" baseline="0" noProof="0" dirty="0">
                <a:ln>
                  <a:noFill/>
                </a:ln>
                <a:solidFill>
                  <a:srgbClr val="4F5151"/>
                </a:solidFill>
                <a:effectLst/>
                <a:uLnTx/>
                <a:uFillTx/>
                <a:latin typeface="Arial"/>
                <a:ea typeface="ＭＳ Ｐゴシック"/>
              </a:rPr>
              <a:t>The employee is successfully meeting all requirements of the position OR is developing new skills and gaining new knowledge</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1" i="0" u="none" strike="noStrike" kern="0" cap="none" spc="0" normalizeH="0" baseline="0" noProof="0" dirty="0">
                <a:ln>
                  <a:noFill/>
                </a:ln>
                <a:solidFill>
                  <a:srgbClr val="4F5151"/>
                </a:solidFill>
                <a:effectLst/>
                <a:uLnTx/>
                <a:uFillTx/>
                <a:latin typeface="Arial"/>
                <a:ea typeface="ＭＳ Ｐゴシック"/>
                <a:cs typeface="+mn-cs"/>
              </a:rPr>
              <a:t>Does Not Achieve Expectations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lang="en-US" sz="2000" b="0" i="0" dirty="0">
                <a:solidFill>
                  <a:srgbClr val="000E1A"/>
                </a:solidFill>
                <a:effectLst/>
                <a:latin typeface="Arial" panose="020B0604020202020204" pitchFamily="34" charset="0"/>
                <a:cs typeface="Arial" panose="020B0604020202020204" pitchFamily="34" charset="0"/>
              </a:rPr>
              <a:t>This employee’s performance or behavior needs improvement and/or is inconsistent or unacceptable. </a:t>
            </a:r>
            <a:endParaRPr kumimoji="0" lang="en-US" sz="2000" b="0" i="0" u="none" strike="noStrike" kern="0" cap="none" spc="0" normalizeH="0" baseline="0" noProof="0" dirty="0">
              <a:ln>
                <a:noFill/>
              </a:ln>
              <a:solidFill>
                <a:srgbClr val="4F5151"/>
              </a:solidFill>
              <a:effectLst/>
              <a:uLnTx/>
              <a:uFillTx/>
              <a:latin typeface="Arial" panose="020B06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5677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Pitfalls to Avoid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“Recent Event Effect”: Allowing recent performance events to drive the overall evaluation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Halos and Horns: too much focus on one aspect of personality or performance (either good or bad)</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Hero or Villain: rating everyone above average to avoid conflict or rating everyone low because no one can meet your standards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40926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0554410-A7BE-454C-8DB6-781305F0CFF3}"/>
              </a:ext>
            </a:extLst>
          </p:cNvPr>
          <p:cNvSpPr/>
          <p:nvPr/>
        </p:nvSpPr>
        <p:spPr>
          <a:xfrm>
            <a:off x="0" y="0"/>
            <a:ext cx="1844351" cy="6858000"/>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DEC10746-5AD4-4BE0-862D-AD73D7C64B3F}"/>
              </a:ext>
            </a:extLst>
          </p:cNvPr>
          <p:cNvSpPr txBox="1">
            <a:spLocks/>
          </p:cNvSpPr>
          <p:nvPr/>
        </p:nvSpPr>
        <p:spPr>
          <a:xfrm>
            <a:off x="2136913" y="478971"/>
            <a:ext cx="9954568" cy="72281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003865"/>
                </a:solidFill>
                <a:latin typeface="Arial" panose="020B0604020202020204" pitchFamily="34" charset="0"/>
                <a:cs typeface="Arial" panose="020B0604020202020204" pitchFamily="34" charset="0"/>
              </a:rPr>
              <a:t>Pitfalls to Avoid</a:t>
            </a:r>
          </a:p>
        </p:txBody>
      </p:sp>
      <p:cxnSp>
        <p:nvCxnSpPr>
          <p:cNvPr id="18" name="Straight Connector 17"/>
          <p:cNvCxnSpPr/>
          <p:nvPr/>
        </p:nvCxnSpPr>
        <p:spPr>
          <a:xfrm flipV="1">
            <a:off x="-20047" y="908221"/>
            <a:ext cx="1895018" cy="2920203"/>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pic>
        <p:nvPicPr>
          <p:cNvPr id="20" name="Picture 19"/>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17916" y="5608515"/>
            <a:ext cx="1208518" cy="933855"/>
          </a:xfrm>
          <a:prstGeom prst="rect">
            <a:avLst/>
          </a:prstGeom>
        </p:spPr>
      </p:pic>
      <p:sp>
        <p:nvSpPr>
          <p:cNvPr id="19" name="Content Placeholder 18"/>
          <p:cNvSpPr>
            <a:spLocks noGrp="1"/>
          </p:cNvSpPr>
          <p:nvPr>
            <p:ph idx="1"/>
          </p:nvPr>
        </p:nvSpPr>
        <p:spPr>
          <a:xfrm>
            <a:off x="2753360" y="1656080"/>
            <a:ext cx="8600440" cy="4520883"/>
          </a:xfr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Length of Service Trap: Some research suggests that longer-tenured employees don’t perform as well than eager new ones, but we often rate on ‘dedication and loyalty’ to the company.</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a:ln>
                  <a:noFill/>
                </a:ln>
                <a:solidFill>
                  <a:srgbClr val="4F5151"/>
                </a:solidFill>
                <a:effectLst/>
                <a:uLnTx/>
                <a:uFillTx/>
                <a:latin typeface="Arial"/>
                <a:ea typeface="ＭＳ Ｐゴシック"/>
                <a:cs typeface="+mn-cs"/>
              </a:rPr>
              <a:t>Legal Issues: Avoid rating lower for protected absences (FMLA) or complaints (Retaliation), and do NOT include discussion of those issues in your commentary on the evaluation.</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0" cap="none" spc="0" normalizeH="0" baseline="0" noProof="0" dirty="0">
              <a:ln>
                <a:noFill/>
              </a:ln>
              <a:solidFill>
                <a:srgbClr val="4F5151"/>
              </a:solidFill>
              <a:effectLst/>
              <a:uLnTx/>
              <a:uFillTx/>
              <a:latin typeface="Arial"/>
              <a:ea typeface="ＭＳ Ｐゴシック"/>
              <a:cs typeface="+mn-cs"/>
            </a:endParaRPr>
          </a:p>
          <a:p>
            <a:pPr marL="0" indent="0">
              <a:buNone/>
            </a:pPr>
            <a:endParaRPr lang="en-US" sz="2800" dirty="0"/>
          </a:p>
        </p:txBody>
      </p:sp>
    </p:spTree>
    <p:extLst>
      <p:ext uri="{BB962C8B-B14F-4D97-AF65-F5344CB8AC3E}">
        <p14:creationId xmlns:p14="http://schemas.microsoft.com/office/powerpoint/2010/main" val="2024843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1369</Words>
  <Application>Microsoft Office PowerPoint</Application>
  <PresentationFormat>Widescreen</PresentationFormat>
  <Paragraphs>156</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Google Sans</vt:lpstr>
      <vt:lpstr>Inter</vt:lpstr>
      <vt:lpstr>nunito-sans</vt:lpstr>
      <vt:lpstr>Arial</vt:lpstr>
      <vt:lpstr>Calibri</vt:lpstr>
      <vt:lpstr>Calibri Light</vt:lpstr>
      <vt:lpstr>Wingdings</vt:lpstr>
      <vt:lpstr>Office Theme</vt:lpstr>
      <vt:lpstr>Performance Evaluations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 State Presentation</dc:title>
  <dc:creator>Logan J. Fowler</dc:creator>
  <cp:lastModifiedBy>Vikki Swift-Raymond</cp:lastModifiedBy>
  <cp:revision>192</cp:revision>
  <cp:lastPrinted>2020-01-16T18:39:53Z</cp:lastPrinted>
  <dcterms:created xsi:type="dcterms:W3CDTF">2019-11-20T03:49:49Z</dcterms:created>
  <dcterms:modified xsi:type="dcterms:W3CDTF">2024-12-09T21:25:13Z</dcterms:modified>
</cp:coreProperties>
</file>